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3" r:id="rId2"/>
    <p:sldMasterId id="2147483657" r:id="rId3"/>
  </p:sldMasterIdLst>
  <p:notesMasterIdLst>
    <p:notesMasterId r:id="rId38"/>
  </p:notesMasterIdLst>
  <p:sldIdLst>
    <p:sldId id="324" r:id="rId4"/>
    <p:sldId id="378" r:id="rId5"/>
    <p:sldId id="380" r:id="rId6"/>
    <p:sldId id="385" r:id="rId7"/>
    <p:sldId id="381" r:id="rId8"/>
    <p:sldId id="384" r:id="rId9"/>
    <p:sldId id="326" r:id="rId10"/>
    <p:sldId id="416" r:id="rId11"/>
    <p:sldId id="386" r:id="rId12"/>
    <p:sldId id="394" r:id="rId13"/>
    <p:sldId id="387" r:id="rId14"/>
    <p:sldId id="398" r:id="rId15"/>
    <p:sldId id="417" r:id="rId16"/>
    <p:sldId id="388" r:id="rId17"/>
    <p:sldId id="389" r:id="rId18"/>
    <p:sldId id="400" r:id="rId19"/>
    <p:sldId id="414" r:id="rId20"/>
    <p:sldId id="415" r:id="rId21"/>
    <p:sldId id="390" r:id="rId22"/>
    <p:sldId id="391" r:id="rId23"/>
    <p:sldId id="418" r:id="rId24"/>
    <p:sldId id="408" r:id="rId25"/>
    <p:sldId id="403" r:id="rId26"/>
    <p:sldId id="413" r:id="rId27"/>
    <p:sldId id="409" r:id="rId28"/>
    <p:sldId id="419" r:id="rId29"/>
    <p:sldId id="410" r:id="rId30"/>
    <p:sldId id="411" r:id="rId31"/>
    <p:sldId id="406" r:id="rId32"/>
    <p:sldId id="379" r:id="rId33"/>
    <p:sldId id="383" r:id="rId34"/>
    <p:sldId id="407" r:id="rId35"/>
    <p:sldId id="371" r:id="rId36"/>
    <p:sldId id="333" r:id="rId37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7" autoAdjust="0"/>
    <p:restoredTop sz="76596" autoAdjust="0"/>
  </p:normalViewPr>
  <p:slideViewPr>
    <p:cSldViewPr snapToGrid="0">
      <p:cViewPr varScale="1">
        <p:scale>
          <a:sx n="51" d="100"/>
          <a:sy n="51" d="100"/>
        </p:scale>
        <p:origin x="612" y="66"/>
      </p:cViewPr>
      <p:guideLst>
        <p:guide orient="horz" pos="4320"/>
        <p:guide pos="76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4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  <a:t>1/25/2022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21931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291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973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865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 smtClean="0"/>
              <a:t>有一家旅馆提供叫醒服务，但是要求旅客自己决定叫醒的方法。可以是打客房电话，也可以是派服务员去敲门，睡得死怕耽误事的，还可以要求往自己头上浇盆水。这里，“叫醒”这个行为是旅馆提供的，相当于库函数，但是叫醒的方式是由旅客决定并告诉旅馆的，也就是回调函数。而旅客告诉旅馆怎么叫醒自己的动作，也就是把回调函数传入库函数的动作，称为</a:t>
            </a:r>
            <a:r>
              <a:rPr lang="zh-CN" altLang="en-US" b="0" dirty="0" smtClean="0"/>
              <a:t>注册回调函数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61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190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 smtClean="0"/>
              <a:t>注意 我们这里说 循环， </a:t>
            </a:r>
            <a:r>
              <a:rPr lang="en-US" altLang="zh-CN" dirty="0" smtClean="0"/>
              <a:t>Update, Tick </a:t>
            </a:r>
            <a:r>
              <a:rPr lang="zh-CN" altLang="en-US" smtClean="0"/>
              <a:t>都是一个东西。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130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 err="1" smtClean="0"/>
              <a:t>InputStack</a:t>
            </a:r>
            <a:r>
              <a:rPr lang="zh-CN" altLang="en-US" dirty="0" smtClean="0"/>
              <a:t>里 是</a:t>
            </a:r>
            <a:r>
              <a:rPr lang="en-US" altLang="zh-CN" dirty="0" err="1" smtClean="0"/>
              <a:t>InputComponent</a:t>
            </a:r>
            <a:r>
              <a:rPr lang="en-US" altLang="zh-CN" dirty="0" smtClean="0"/>
              <a:t>,  </a:t>
            </a:r>
            <a:r>
              <a:rPr lang="zh-CN" altLang="en-US" dirty="0" smtClean="0"/>
              <a:t>支持添加多个， 比如代码里会把 </a:t>
            </a:r>
            <a:r>
              <a:rPr lang="en-US" altLang="zh-CN" dirty="0" err="1" smtClean="0"/>
              <a:t>LevelScript</a:t>
            </a:r>
            <a:r>
              <a:rPr lang="zh-CN" altLang="en-US" dirty="0" smtClean="0"/>
              <a:t>也检查一遍， 然后 自顶向下 把每个</a:t>
            </a:r>
            <a:r>
              <a:rPr lang="en-US" altLang="zh-CN" dirty="0" err="1" smtClean="0"/>
              <a:t>InputComponent</a:t>
            </a:r>
            <a:r>
              <a:rPr lang="zh-CN" altLang="en-US" dirty="0" smtClean="0"/>
              <a:t>里绑定的函数执行一下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687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简单做一下 对上面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循环的小结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剪裁， 剔除</a:t>
            </a:r>
            <a:endParaRPr lang="en-US" altLang="zh-CN" dirty="0" smtClean="0"/>
          </a:p>
          <a:p>
            <a:r>
              <a:rPr lang="zh-CN" altLang="en-US" dirty="0" smtClean="0"/>
              <a:t>这块 赵帅第一节介绍</a:t>
            </a:r>
            <a:r>
              <a:rPr lang="en-US" altLang="zh-CN" dirty="0" err="1" smtClean="0"/>
              <a:t>RenderPipline</a:t>
            </a:r>
            <a:r>
              <a:rPr lang="zh-CN" altLang="en-US" dirty="0" smtClean="0"/>
              <a:t>说过，可以帮着回顾一下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243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Frustum Culling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只是一个粗略剔除，对于与裁剪平面有相交的物体还不能这么处理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这块可以提一个问题， 视锥剔除实在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VertexShader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之后还是之前？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423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简单提一嘴</a:t>
            </a:r>
            <a:r>
              <a:rPr lang="en-US" altLang="zh-CN" dirty="0" err="1" smtClean="0"/>
              <a:t>RenderDoc</a:t>
            </a:r>
            <a:r>
              <a:rPr lang="zh-CN" altLang="en-US" dirty="0" smtClean="0"/>
              <a:t>是干啥的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206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 smtClean="0"/>
              <a:t>RenderTarget</a:t>
            </a:r>
            <a:r>
              <a:rPr lang="en-US" altLang="zh-CN" baseline="0" dirty="0" smtClean="0"/>
              <a:t>: 3d</a:t>
            </a:r>
            <a:r>
              <a:rPr lang="zh-CN" altLang="en-US" baseline="0" dirty="0" smtClean="0"/>
              <a:t>渲染到的一个中间存储缓冲区，可被操控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</a:t>
            </a:r>
            <a:r>
              <a:rPr lang="en-US" altLang="zh-CN" baseline="0" dirty="0" smtClean="0"/>
              <a:t>: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2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trænsˈlusənsi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297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简单回顾下上节课内容</a:t>
            </a:r>
            <a:endParaRPr lang="en-US" altLang="zh-CN" dirty="0" smtClean="0"/>
          </a:p>
          <a:p>
            <a:r>
              <a:rPr lang="en-US" dirty="0" smtClean="0"/>
              <a:t>2.</a:t>
            </a:r>
            <a:r>
              <a:rPr lang="zh-CN" altLang="en-US" dirty="0" smtClean="0"/>
              <a:t>今天讲的内容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035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624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550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753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回顾一下上面讲完的渲染流程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提问：</a:t>
            </a:r>
            <a:r>
              <a:rPr lang="en-US" altLang="zh-CN" dirty="0" smtClean="0"/>
              <a:t>Game</a:t>
            </a:r>
            <a:r>
              <a:rPr lang="zh-CN" altLang="en-US" dirty="0" smtClean="0"/>
              <a:t>线程， 渲染线程 是跑在 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还是</a:t>
            </a:r>
            <a:r>
              <a:rPr lang="en-US" altLang="zh-CN" dirty="0" smtClean="0"/>
              <a:t>GPU?</a:t>
            </a:r>
          </a:p>
          <a:p>
            <a:r>
              <a:rPr lang="zh-CN" altLang="en-US" dirty="0" smtClean="0"/>
              <a:t>第二张图 有</a:t>
            </a:r>
            <a:r>
              <a:rPr lang="en-US" altLang="zh-CN" dirty="0" smtClean="0"/>
              <a:t>GPU</a:t>
            </a:r>
            <a:r>
              <a:rPr lang="zh-CN" altLang="en-US" dirty="0" smtClean="0"/>
              <a:t>的部分，可以帮着回顾一下 上一节的</a:t>
            </a:r>
            <a:r>
              <a:rPr lang="en-US" altLang="zh-CN" dirty="0" smtClean="0"/>
              <a:t>Fence,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渲染命令跟</a:t>
            </a:r>
            <a:r>
              <a:rPr lang="en-US" altLang="zh-CN" baseline="0" dirty="0" smtClean="0"/>
              <a:t>GPU</a:t>
            </a:r>
            <a:r>
              <a:rPr lang="zh-CN" altLang="en-US" baseline="0" dirty="0" smtClean="0"/>
              <a:t>之间的同步。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062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0699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 smtClean="0"/>
              <a:t>引用计数</a:t>
            </a:r>
            <a:r>
              <a:rPr lang="en-US" altLang="zh-CN" baseline="0" dirty="0" smtClean="0"/>
              <a:t>: </a:t>
            </a:r>
            <a:r>
              <a:rPr lang="zh-CN" altLang="en-US" baseline="0" dirty="0" smtClean="0"/>
              <a:t>可以用来粗略的进行工作状态的同步， 等待可以粗暴的用</a:t>
            </a:r>
            <a:r>
              <a:rPr lang="en-US" altLang="zh-CN" baseline="0" dirty="0" smtClean="0"/>
              <a:t>while</a:t>
            </a:r>
            <a:r>
              <a:rPr lang="zh-CN" altLang="en-US" baseline="0" dirty="0" smtClean="0"/>
              <a:t>空跑等待，这种方式可以实现但不可取。。。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547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548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6897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4062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017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6229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4552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461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可以举个和平精英 商城加载的例子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3201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80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  <a:t>34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66375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50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主要就是要正确的区分 引擎模块和游戏逻辑之间的区别，简单说就好比一个是电脑硬件，</a:t>
            </a:r>
          </a:p>
          <a:p>
            <a:r>
              <a:rPr lang="zh-CN" altLang="en-US" dirty="0" smtClean="0"/>
              <a:t>一个是跑在电脑上的</a:t>
            </a:r>
            <a:r>
              <a:rPr lang="en-US" altLang="zh-CN" dirty="0" smtClean="0"/>
              <a:t>app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04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简单介绍下常见游戏模块有哪些，然后说一下本节课程的主要内容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722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  <a:t>7</a:t>
            </a:fld>
            <a:endParaRPr 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11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F17BB9-9CDD-491A-BF82-5D6AFE00870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929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668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  <a:pPr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20840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pPr algn="r">
                <a:buSzPct val="25000"/>
              </a:pPr>
              <a:t>‹#›</a:t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821549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  <a:pPr algn="ctr" defTabSz="825500" hangingPunct="0"/>
              <a:t>‹#›</a:t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83574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hyperlink" Target="https://zhuanlan.zhihu.com/p/7476789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4.27/zh-CN/ProgrammingAndScripting/ProgrammingWithCPP/UnrealArchitecture/Actors/Tickin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3.jpg"/><Relationship Id="rId4" Type="http://schemas.openxmlformats.org/officeDocument/2006/relationships/hyperlink" Target="https://docs.unrealengine.com/4.27/en-US/ProgrammingAndScripting/Blueprints/UserGuide/EventDispatche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7982010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en.cppreference.com/w/cpp/thread/mutex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5" Type="http://schemas.openxmlformats.org/officeDocument/2006/relationships/hyperlink" Target="https://en.cppreference.com/w/cpp/thread/condition_variable/wait" TargetMode="External"/><Relationship Id="rId4" Type="http://schemas.openxmlformats.org/officeDocument/2006/relationships/hyperlink" Target="https://en.cppreference.com/w/cpp/thread/condition_variabl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7928032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.jpg"/><Relationship Id="rId4" Type="http://schemas.openxmlformats.org/officeDocument/2006/relationships/hyperlink" Target="https://zhuanlan.zhihu.com/p/80676205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unrealengine.com/4.27/zh-CN/ProgrammingAndScripting/Rendering/Overview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4.26/zh-CN/Basics/AssetsAndPackages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.jpg"/><Relationship Id="rId4" Type="http://schemas.openxmlformats.org/officeDocument/2006/relationships/hyperlink" Target="https://www.youtube.com/watch?v=9MGHBU5eNu0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dxmath/pg-xnamath-migration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github.com/voldien/hpm" TargetMode="External"/><Relationship Id="rId4" Type="http://schemas.openxmlformats.org/officeDocument/2006/relationships/hyperlink" Target="https://glm.g-truc.net/0.9.9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80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引擎平台 卢铮</a:t>
            </a:r>
            <a:endParaRPr lang="zh-CN" sz="80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Shape 89"/>
          <p:cNvSpPr txBox="1"/>
          <p:nvPr/>
        </p:nvSpPr>
        <p:spPr>
          <a:xfrm>
            <a:off x="1910700" y="8989179"/>
            <a:ext cx="20591813" cy="1477436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zh-CN" altLang="en-US" sz="12000" kern="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/>
              </a:rPr>
              <a:t>引擎基础与系统划分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1073847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虚幻初始化流程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80944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初始化流程文件：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按平台不同实现细节：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LaunchXXX.cpp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入口函数：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GuardedMain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初始化大致经历：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EnginePreInit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EngineInit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游戏初始化流程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altLang="zh-CN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5272" y="3219450"/>
            <a:ext cx="7846567" cy="604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504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721223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处理用户输入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根据输入更新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摄像机、场景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对象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更新摄像机、场景对象的空间变换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子系统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更新：战斗逻辑、服务器消息、动画、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AI…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8888" y="1889303"/>
            <a:ext cx="7783498" cy="108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3865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91050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基于回调（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AddTickFunction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）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注册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执行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基于事件更新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虚幻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EventDispatch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游戏循环方式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5193" y="3494169"/>
            <a:ext cx="12129646" cy="48257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464288" y="8462866"/>
            <a:ext cx="194925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ctr" defTabSz="825500" hangingPunct="0"/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基于回调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600018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03905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471441" cy="812017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基于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视窗消息：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Windows Message</a:t>
            </a: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设备输入触发，鼠标键盘等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窗体空间触发，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button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等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Windows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内部事件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Window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退出等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游戏循环方式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AC4F874-4B35-4D20-BC2B-D7B1A899D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5141" y="6348410"/>
            <a:ext cx="12575747" cy="66771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5181" y="1187149"/>
            <a:ext cx="6578793" cy="497105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5099" y="1187148"/>
            <a:ext cx="6467916" cy="49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3868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8489496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8489496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0"/>
            <a:ext cx="11975213" cy="1144415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流程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LaunchEngineLoop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 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EngineTick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UWorld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::Tick-&gt;Level::Tick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LevelTick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实时的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Task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任务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比如异步关卡，资源加载任务；游戏线程向渲染线程同步任务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每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帧执行的</a:t>
            </a: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TickFunction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任务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比如角色，角色通常身上会挂载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MovementComponent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Actor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向下会执行到子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Component,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角色的位置更新就是在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MovementComponent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中做的，包括网络同步等。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WorldTick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拆解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</a:t>
            </a:r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 Tick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5888" y="4443914"/>
            <a:ext cx="5348817" cy="89633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85889" y="497214"/>
            <a:ext cx="5348817" cy="39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3272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11784586" cy="1067279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获取输入：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角色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Character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创建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InputComponent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InputComponent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绑定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Input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代理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到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ActionBindings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PlayerController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TickActor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ProcessPlayerInput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ProcessPlayerInput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通过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GetPawnOrSpectator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()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获取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Character 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InputComponent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执行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ActionBinding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 Tick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2D47334-73AE-4D34-93C9-B3EDC651D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3773" y="2509475"/>
            <a:ext cx="9241844" cy="881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4082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777222" cy="796628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Frustum Culling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（视锥剔除）：根据摄像机所捕获的范围进行剔除，由摄像机视角和近远裁剪平面决定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Shadows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：绘制阴影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8.ShadowMapping)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：遍历场景物体，绘制可见物体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将渲染结果放在一张贴图上施加进一步效果。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(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课程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9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实现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Bloom)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渲染循环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4812" y="1701476"/>
            <a:ext cx="8215025" cy="1102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8574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305720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1"/>
            <a:ext cx="10777222" cy="1152110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假设场景中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Object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都存在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当中，每个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Object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都有一个包围盒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Box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来近似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Object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的大小。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Frustum Culling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根据镜头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FOV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和近远裁剪平面获取视椎体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ViewFrustum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遍历获取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Object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包围盒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Box, 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同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zh-CN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ViewFrustum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计算判断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Box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是否都在六个平面之外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3.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在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ViewFrustum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外面的需要从当前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的可渲染对象中去掉，不再提交绘制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</a:t>
            </a: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循环实现举例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342" y="4920608"/>
            <a:ext cx="9739600" cy="479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700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9624609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2"/>
            <a:ext cx="8303490" cy="1249059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BasePass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获取</a:t>
            </a:r>
            <a:r>
              <a:rPr lang="en-US" altLang="zh-CN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Scene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中的</a:t>
            </a:r>
            <a:r>
              <a:rPr lang="en-US" altLang="zh-CN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Object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组遍历绘制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调用绘制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，指定所使用的材质和材质实例</a:t>
            </a:r>
            <a:endParaRPr lang="en-US" altLang="zh-CN" sz="320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VertexBuffer</a:t>
            </a:r>
            <a:r>
              <a:rPr lang="zh-CN" altLang="en-US" sz="3200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和</a:t>
            </a:r>
            <a:r>
              <a:rPr lang="en-US" altLang="zh-CN" sz="3200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IndexBuffer</a:t>
            </a: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设置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WVP(</a:t>
            </a:r>
            <a:r>
              <a:rPr lang="en-US" altLang="zh-CN" sz="320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WorldViewProjection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)</a:t>
            </a: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矩阵，便于在</a:t>
            </a:r>
            <a:r>
              <a:rPr lang="en-US" altLang="zh-CN" sz="320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VertexShader</a:t>
            </a: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中计算</a:t>
            </a:r>
            <a:r>
              <a:rPr lang="en-US" altLang="zh-CN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MVP</a:t>
            </a: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变换</a:t>
            </a:r>
            <a:endParaRPr lang="en-US" altLang="zh-CN" sz="320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320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提交绘制命令</a:t>
            </a:r>
            <a:endParaRPr lang="en-US" altLang="zh-CN" sz="320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sz="3200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</a:t>
            </a: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循环实现举例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751" y="1581718"/>
            <a:ext cx="13407494" cy="2881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0751" y="5027669"/>
            <a:ext cx="13243249" cy="66067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587324" y="11934915"/>
            <a:ext cx="3815148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kumimoji="0" lang="zh-CN" alt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截取示例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406470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1534215" cy="117519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参考移动端的渲染：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FMobileSceneRenderer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</a:t>
            </a:r>
            <a:r>
              <a:rPr lang="en-US" altLang="zh-CN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Render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绘制流程比较复杂，通常用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RenderDoc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截取一帧来分析绘制流程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InitViews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查找可见性数据集，准备渲染对象进行渲染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MobileBasePass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绘制场景中的可见对象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Translucency: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绘制半透明物体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PostProcessing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后处理流程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  </a:t>
            </a: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虚幻渲染流程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393" y="7832656"/>
            <a:ext cx="9451930" cy="58833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1500" y="0"/>
            <a:ext cx="9346823" cy="758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592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"/>
          <p:cNvSpPr/>
          <p:nvPr/>
        </p:nvSpPr>
        <p:spPr>
          <a:xfrm>
            <a:off x="1843701" y="0"/>
            <a:ext cx="13057632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2" name="The Picture slide"/>
          <p:cNvSpPr txBox="1"/>
          <p:nvPr/>
        </p:nvSpPr>
        <p:spPr>
          <a:xfrm>
            <a:off x="2706624" y="3303123"/>
            <a:ext cx="7104888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</a:p>
        </p:txBody>
      </p:sp>
      <p:sp>
        <p:nvSpPr>
          <p:cNvPr id="13" name="Rectangle"/>
          <p:cNvSpPr/>
          <p:nvPr/>
        </p:nvSpPr>
        <p:spPr>
          <a:xfrm>
            <a:off x="2724912" y="4572000"/>
            <a:ext cx="7104888" cy="127365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8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."/>
          <p:cNvSpPr/>
          <p:nvPr/>
        </p:nvSpPr>
        <p:spPr>
          <a:xfrm>
            <a:off x="2706624" y="4937760"/>
            <a:ext cx="9180576" cy="7735451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引擎概要</a:t>
            </a: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游戏循环</a:t>
            </a: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828800" lvl="1" indent="-914400" defTabSz="825500" hangingPunc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游戏循环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828800" lvl="1" indent="-914400" defTabSz="825500" hangingPunc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渲染循环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indent="-5715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多线程</a:t>
            </a: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 defTabSz="825500" hangingPunc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为什么要用多线程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？</a:t>
            </a:r>
            <a:endParaRPr lang="en-US" altLang="zh-CN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 defTabSz="825500" hangingPunc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线程同步划分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 defTabSz="825500" hangingPunc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线程同步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 defTabSz="825500" hangingPunc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虚幻游戏线程与渲染线程同步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子系统设计</a:t>
            </a:r>
            <a:endParaRPr lang="en-US" alt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485900" lvl="1" indent="-571500" defTabSz="825500" hangingPunc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资产管理应用举例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695958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终止及虚幻的终止流程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终止循环，释放子系统资源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虚幻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退出流程示例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562" y="264756"/>
            <a:ext cx="8780144" cy="130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5021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241091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小结：</a:t>
            </a:r>
            <a:endParaRPr lang="zh-CN" altLang="en-US" sz="600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9" y="3283793"/>
            <a:ext cx="24333641" cy="829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3423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多线程</a:t>
            </a:r>
            <a:endParaRPr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300975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615040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提高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CPU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利用率，减轻图形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调用带来的卡顿，使游戏运行更流畅。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主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线程中调用绘制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API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都是与驱动层进行交互，渲染状态改变会带来卡顿，卡顿的时间不可控，进而会导致帧率不稳。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绘制调用导致了</a:t>
            </a: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CPU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空闲，浪费了资源空间。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为什么要用多</a:t>
            </a:r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916" y="499400"/>
            <a:ext cx="8387443" cy="48174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916" y="5450221"/>
            <a:ext cx="8344009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6304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9590009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8679437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工作状态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线程同步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划分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0453" y="1005406"/>
            <a:ext cx="13233547" cy="40340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252670" y="5126666"/>
            <a:ext cx="194925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工作状态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3925" y="5783256"/>
            <a:ext cx="7753460" cy="720179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927694" y="12985047"/>
            <a:ext cx="102592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3555404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8341091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7211063" cy="448840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引用计数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std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::thread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的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mutex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condition_variable</a:t>
            </a:r>
            <a:r>
              <a:rPr lang="en-US" altLang="zh-CN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, 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5"/>
              </a:rPr>
              <a:t>wait notify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生产者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-&gt;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消费者模式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89" y="1996514"/>
            <a:ext cx="1060496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线程同步</a:t>
            </a: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5651" y="288380"/>
            <a:ext cx="14602486" cy="54681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9789" y="6104644"/>
            <a:ext cx="14574211" cy="76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8282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3949799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600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线程渲染</a:t>
            </a:r>
            <a:endParaRPr lang="zh-CN" altLang="en-US" sz="600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20870"/>
            <a:ext cx="24436147" cy="801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293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1" y="0"/>
            <a:ext cx="11465073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10423873" cy="18415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理解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TaskGraph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：虚幻里的任务系统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状态同步</a:t>
            </a: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756486" y="2047588"/>
            <a:ext cx="856389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虚幻游戏与渲染线程同步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0931" y="1658107"/>
            <a:ext cx="9011665" cy="1082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5183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16142" y="0"/>
            <a:ext cx="10539010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3" y="3954551"/>
            <a:ext cx="8546087" cy="35804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数据同步：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ENQUEUE_RENDER_COMMAND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Game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线程数据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Uxxx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渲染线程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数据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: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Fxxx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756486" y="2047588"/>
            <a:ext cx="8563897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虚幻游戏与渲染线程同步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5723" y="1684029"/>
            <a:ext cx="10366938" cy="1051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0292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752108" y="4766538"/>
            <a:ext cx="9438184" cy="39190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UWorld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ULevel</a:t>
            </a:r>
            <a:endParaRPr lang="en-US" altLang="zh-CN" sz="360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3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可渲染的任意资源基础类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</a:t>
            </a:r>
            <a:endParaRPr lang="zh-CN" altLang="en-US" sz="2800" dirty="0">
              <a:solidFill>
                <a:srgbClr val="000000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13454824" y="3524152"/>
            <a:ext cx="2959528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9" name="You are the face that has changed my whole world. You are the face that I see everywhere I go. You are so beautiful to me that I can’t explain , Just like a green flower porcelain. You’re like a moon that I awaken to say hello, So beautiful and bright that you make me content to play it so I see your face on the leaves,telling me how lonely I have been"/>
          <p:cNvSpPr/>
          <p:nvPr/>
        </p:nvSpPr>
        <p:spPr>
          <a:xfrm>
            <a:off x="13454825" y="4766538"/>
            <a:ext cx="9592212" cy="388824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FScene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FSceneRenderer</a:t>
            </a:r>
            <a:endParaRPr lang="en-US" altLang="zh-CN" sz="360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6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FPrimitiveSceneProxy</a:t>
            </a:r>
            <a:r>
              <a:rPr lang="en-US" altLang="zh-CN" sz="3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lang="en-US" altLang="zh-CN" sz="3600" dirty="0"/>
              <a:t>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的渲染器版本，为渲染线程映射 </a:t>
            </a:r>
            <a:r>
              <a:rPr lang="en-US" altLang="zh-CN" sz="3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UPrimitiveComponent</a:t>
            </a:r>
            <a:r>
              <a:rPr lang="en-US" altLang="zh-CN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3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状态</a:t>
            </a:r>
            <a:endParaRPr lang="en-US" altLang="zh-CN" sz="36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…</a:t>
            </a:r>
          </a:p>
        </p:txBody>
      </p:sp>
      <p:sp>
        <p:nvSpPr>
          <p:cNvPr id="11" name="The Picture slide"/>
          <p:cNvSpPr txBox="1"/>
          <p:nvPr/>
        </p:nvSpPr>
        <p:spPr>
          <a:xfrm>
            <a:off x="1752108" y="3641961"/>
            <a:ext cx="261930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</a:t>
            </a:r>
            <a:r>
              <a:rPr lang="zh-CN" altLang="en-US" sz="40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</a:p>
        </p:txBody>
      </p:sp>
      <p:sp>
        <p:nvSpPr>
          <p:cNvPr id="12" name="Rectangle"/>
          <p:cNvSpPr/>
          <p:nvPr/>
        </p:nvSpPr>
        <p:spPr>
          <a:xfrm>
            <a:off x="1752108" y="4453128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13454824" y="4448537"/>
            <a:ext cx="9438184" cy="127366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>
              <a:solidFill>
                <a:srgbClr val="FFFFFF"/>
              </a:solidFill>
              <a:ea typeface="Helvetica"/>
              <a:cs typeface="Helvetica"/>
              <a:sym typeface="Helvetica"/>
            </a:endParaRPr>
          </a:p>
        </p:txBody>
      </p:sp>
      <p:pic>
        <p:nvPicPr>
          <p:cNvPr id="14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sp>
        <p:nvSpPr>
          <p:cNvPr id="15" name="The Picture slide"/>
          <p:cNvSpPr txBox="1"/>
          <p:nvPr/>
        </p:nvSpPr>
        <p:spPr>
          <a:xfrm>
            <a:off x="1752108" y="1197860"/>
            <a:ext cx="11702716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虚幻游戏线程和渲染线程常见变量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55314" y="10218241"/>
            <a:ext cx="5232202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000" dirty="0" smtClean="0">
                <a:solidFill>
                  <a:srgbClr val="000000"/>
                </a:solidFill>
                <a:sym typeface="Helvetica Light"/>
                <a:hlinkClick r:id="rId4"/>
              </a:rPr>
              <a:t>虚幻图形编程概览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547215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引擎概要</a:t>
            </a:r>
            <a:endParaRPr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</p:spTree>
    <p:extLst>
      <p:ext uri="{BB962C8B-B14F-4D97-AF65-F5344CB8AC3E}">
        <p14:creationId xmlns:p14="http://schemas.microsoft.com/office/powerpoint/2010/main" val="148272757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子系统设计</a:t>
            </a:r>
            <a:endParaRPr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579207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927221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638123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确定目标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：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加载资源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按类型返回相应资源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处理重复的加载请求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加载完成的回调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记录资源的使用情况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资源管理应用举例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196" y="2996567"/>
            <a:ext cx="11132804" cy="678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1839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927221" cy="13716000"/>
            <a:chOff x="10467974" y="26142"/>
            <a:chExt cx="14478001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5" y="26142"/>
              <a:ext cx="14478000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defRPr/>
            </a:pPr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资源管理简单设计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6714" y="3954550"/>
            <a:ext cx="9721744" cy="107670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加载举例：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资源在加载完成需要按类型进行</a:t>
            </a: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存储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加载函数需要判断资源是否已加载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资源通常在加载完成才能进行引用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加载回调：</a:t>
            </a:r>
            <a:endParaRPr lang="en-US" altLang="zh-CN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游戏中的有些资源通常是动态加载的，我们需要通过回调函数来知道资源的加载状态。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endParaRPr lang="en-US" altLang="zh-CN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4859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1657350" lvl="1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843" y="3718443"/>
            <a:ext cx="11105157" cy="62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0860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23975" y="0"/>
            <a:ext cx="1192722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721744" cy="358046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UE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资产基本操作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AssetManager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如何有效的组织，加载大数据量的资产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756486" y="1970645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6000" kern="0" cap="all" dirty="0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pitchFamily="34" charset="-122"/>
              </a:rPr>
              <a:t>UE4</a:t>
            </a:r>
            <a:r>
              <a:rPr lang="zh-CN" altLang="en-US" sz="6000" kern="0" cap="all" dirty="0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pitchFamily="34" charset="-122"/>
              </a:rPr>
              <a:t>资源管理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5874" y="2483606"/>
            <a:ext cx="11128126" cy="740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1407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641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作业</a:t>
            </a:r>
            <a:r>
              <a:rPr lang="en-US" sz="5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：</a:t>
            </a:r>
            <a: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/>
            </a:r>
            <a:br>
              <a:rPr lang="en-US" sz="5000" kern="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endParaRPr lang="zh-CN" sz="5000" kern="0" dirty="0">
              <a:solidFill>
                <a:srgbClr val="000000"/>
              </a:solidFill>
            </a:endParaRPr>
          </a:p>
        </p:txBody>
      </p:sp>
      <p:sp>
        <p:nvSpPr>
          <p:cNvPr id="8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>
            <a:extLst>
              <a:ext uri="{FF2B5EF4-FFF2-40B4-BE49-F238E27FC236}">
                <a16:creationId xmlns:a16="http://schemas.microsoft.com/office/drawing/2014/main" xmlns="" id="{58A4F707-8CDE-465B-A488-6E4B5242EE01}"/>
              </a:ext>
            </a:extLst>
          </p:cNvPr>
          <p:cNvSpPr txBox="1"/>
          <p:nvPr/>
        </p:nvSpPr>
        <p:spPr>
          <a:xfrm>
            <a:off x="9669115" y="4431695"/>
            <a:ext cx="12700000" cy="911531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en-US" altLang="zh-CN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B</a:t>
            </a: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：</a:t>
            </a:r>
            <a:endParaRPr lang="zh-CN" sz="36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添加第三方数学库，常见数学库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3"/>
              </a:rPr>
              <a:t>XNA  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4"/>
              </a:rPr>
              <a:t>glm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  <a:hlinkClick r:id="rId5"/>
              </a:rPr>
              <a:t>Hpm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增加对引擎系统的封装，将启动、循环、结束、资产管理等过程抽象为引擎内部功能。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为两个项目，并具有正确依赖关系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Engine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</a:t>
            </a: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Game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提供业务逻辑框架。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</a:t>
            </a:r>
            <a:r>
              <a:rPr lang="zh-CN" altLang="en-US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入口和窗口创建的平台无关性封装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kern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defTabSz="825500" hangingPunct="0">
              <a:spcBef>
                <a:spcPts val="600"/>
              </a:spcBef>
              <a:spcAft>
                <a:spcPts val="40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</a:t>
            </a: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571500" lvl="1" indent="-5715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zh-CN" altLang="en-US" kern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按照多线程中售票举例实现一个简单的售票系统，不需要太复杂，通过关键文字打印可以看出一个多线程工作的流程即可。</a:t>
            </a:r>
            <a:endParaRPr lang="en-US" alt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-457200" defTabSz="825500" hangingPunct="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zh-CN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 defTabSz="825500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sz="3600" kern="0" dirty="0">
              <a:solidFill>
                <a:srgbClr val="000000"/>
              </a:solidFill>
            </a:endParaRPr>
          </a:p>
        </p:txBody>
      </p:sp>
      <p:pic>
        <p:nvPicPr>
          <p:cNvPr id="9" name="Picture 5" descr="C:\Users\ZhaoShuai\Desktop\UE5_Logo.pngUE5_Logo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969874" y="415226"/>
            <a:ext cx="2625725" cy="2625725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637344" cy="13716000"/>
            <a:chOff x="10467974" y="26142"/>
            <a:chExt cx="16333599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333599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9135366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常见引擎模块结构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引擎模块结构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942" y="1889303"/>
            <a:ext cx="8840134" cy="94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3467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9831705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7977126" cy="97821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为了满足不同的游戏需求，需要我们抽象和独立出来通用的游戏模块。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游戏设计也需要引擎提供不同类型的游戏工具。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正确建立游戏逻辑和引擎模块之间的联系和区别。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引擎概观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0" y="2308420"/>
            <a:ext cx="13208000" cy="90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1347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0244325" cy="13529388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8" name="The Picture slide"/>
          <p:cNvSpPr txBox="1"/>
          <p:nvPr/>
        </p:nvSpPr>
        <p:spPr>
          <a:xfrm>
            <a:off x="2426714" y="3954550"/>
            <a:ext cx="8658053" cy="796628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不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针对每个专有模块进行讲解，课下可以自行阅读相关资料。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针对游戏循环</a:t>
            </a:r>
            <a:r>
              <a:rPr lang="zh-CN" altLang="en-US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、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渲染循环进行展开，示例每个循环都做了哪些事情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。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介绍游戏线程跟渲染线程同步的方式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以资产管理为例，介绍子系统的设计思路，为其他相关子系统设计提供参考。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dirty="0" smtClean="0">
                <a:solidFill>
                  <a:srgbClr val="27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课程内容梳理</a:t>
            </a:r>
            <a:endParaRPr lang="zh-CN" altLang="en-US" sz="6000" kern="0" cap="all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639" y="0"/>
            <a:ext cx="12402361" cy="697288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638" y="6972883"/>
            <a:ext cx="12402361" cy="674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0734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3590"/>
            <a:ext cx="15651686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宋体" panose="02010600030101010101" pitchFamily="2" charset="-122"/>
              </a:rPr>
              <a:t>游戏循环</a:t>
            </a:r>
            <a:endParaRPr lang="en-US" altLang="zh-CN" sz="6000" dirty="0">
              <a:latin typeface="微软雅黑 Light" panose="020B0502040204020203" pitchFamily="34" charset="-122"/>
              <a:ea typeface="微软雅黑 Light" panose="020B0502040204020203" pitchFamily="34" charset="-122"/>
              <a:cs typeface="宋体" panose="02010600030101010101" pitchFamily="2" charset="-122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27212" y="5638703"/>
            <a:ext cx="512960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he Picture slide"/>
          <p:cNvSpPr txBox="1"/>
          <p:nvPr/>
        </p:nvSpPr>
        <p:spPr>
          <a:xfrm>
            <a:off x="1752108" y="1187693"/>
            <a:ext cx="164147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/>
            </a:pPr>
            <a:r>
              <a:rPr lang="zh-CN" altLang="en-US" sz="600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</a:p>
        </p:txBody>
      </p:sp>
      <p:pic>
        <p:nvPicPr>
          <p:cNvPr id="7" name="Picture 5" descr="C:\Users\ZhaoShuai\Desktop\UE5_Logo.pngUE5_Log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758275" y="11090275"/>
            <a:ext cx="2625725" cy="262572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2352675"/>
            <a:ext cx="17931298" cy="1048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675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44295" y="0"/>
            <a:ext cx="13057632" cy="13716000"/>
            <a:chOff x="10467974" y="26142"/>
            <a:chExt cx="16015357" cy="13716000"/>
          </a:xfrm>
        </p:grpSpPr>
        <p:sp>
          <p:nvSpPr>
            <p:cNvPr id="5" name="Rectangle"/>
            <p:cNvSpPr/>
            <p:nvPr/>
          </p:nvSpPr>
          <p:spPr>
            <a:xfrm>
              <a:off x="10467974" y="26142"/>
              <a:ext cx="1601535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6" name="Rectangle"/>
            <p:cNvSpPr/>
            <p:nvPr/>
          </p:nvSpPr>
          <p:spPr>
            <a:xfrm>
              <a:off x="10467974" y="3245592"/>
              <a:ext cx="8458201" cy="76200"/>
            </a:xfrm>
            <a:prstGeom prst="rect">
              <a:avLst/>
            </a:prstGeom>
            <a:solidFill>
              <a:srgbClr val="FFD966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sp>
        <p:nvSpPr>
          <p:cNvPr id="9" name="The Picture slide"/>
          <p:cNvSpPr txBox="1"/>
          <p:nvPr/>
        </p:nvSpPr>
        <p:spPr>
          <a:xfrm>
            <a:off x="2800790" y="1996514"/>
            <a:ext cx="8973592" cy="1025922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cap="all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1" y="1889303"/>
            <a:ext cx="1240345" cy="1240345"/>
          </a:xfrm>
          <a:prstGeom prst="rect">
            <a:avLst/>
          </a:prstGeom>
        </p:spPr>
      </p:pic>
      <p:sp>
        <p:nvSpPr>
          <p:cNvPr id="10" name="The Picture slide"/>
          <p:cNvSpPr txBox="1"/>
          <p:nvPr/>
        </p:nvSpPr>
        <p:spPr>
          <a:xfrm>
            <a:off x="2423160" y="3959352"/>
            <a:ext cx="9720072" cy="81971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仅考虑单线程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实例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，引擎实例，各个子模块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RHI(Render Hardware Interface)</a:t>
            </a: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资源管理，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加载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地图，镜头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开启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游戏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循环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marL="571500" indent="-5715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 Light"/>
              </a:rPr>
              <a:t>…</a:t>
            </a: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 Ligh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b="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6238" y="1404111"/>
            <a:ext cx="9032186" cy="1066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9744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8688</TotalTime>
  <Words>1558</Words>
  <Application>Microsoft Office PowerPoint</Application>
  <PresentationFormat>自定义</PresentationFormat>
  <Paragraphs>268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Helvetica Light</vt:lpstr>
      <vt:lpstr>宋体</vt:lpstr>
      <vt:lpstr>微软雅黑</vt:lpstr>
      <vt:lpstr>微软雅黑 Light</vt:lpstr>
      <vt:lpstr>方正姚体</vt:lpstr>
      <vt:lpstr>等线</vt:lpstr>
      <vt:lpstr>Arial</vt:lpstr>
      <vt:lpstr>Calibri</vt:lpstr>
      <vt:lpstr>Helvetica</vt:lpstr>
      <vt:lpstr>Wingdings</vt:lpstr>
      <vt:lpstr>White</vt:lpstr>
      <vt:lpstr>1_White</vt:lpstr>
      <vt:lpstr>2_White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tesrt</cp:lastModifiedBy>
  <cp:revision>1059</cp:revision>
  <dcterms:created xsi:type="dcterms:W3CDTF">2017-07-18T17:55:00Z</dcterms:created>
  <dcterms:modified xsi:type="dcterms:W3CDTF">2022-01-25T08:08:44Z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